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8" r:id="rId2"/>
    <p:sldId id="257" r:id="rId3"/>
    <p:sldId id="263" r:id="rId4"/>
    <p:sldId id="262" r:id="rId5"/>
    <p:sldId id="259" r:id="rId6"/>
    <p:sldId id="260" r:id="rId7"/>
    <p:sldId id="261" r:id="rId8"/>
    <p:sldId id="279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8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8FEFF88-ABC2-48C1-96C5-91FBC94F90A4}" type="datetimeFigureOut">
              <a:rPr lang="fa-IR" smtClean="0"/>
              <a:pPr/>
              <a:t>12/12/1441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3C70A36-AE90-440E-B19C-DAB94E8AE536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09680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0A36-AE90-440E-B19C-DAB94E8AE536}" type="slidenum">
              <a:rPr lang="fa-IR" smtClean="0"/>
              <a:pPr/>
              <a:t>18</a:t>
            </a:fld>
            <a:endParaRPr lang="fa-I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53F2AEC-ACC9-4700-A602-13352BCB7686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ECE675C-5FD5-4853-9CAC-52393D88A1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450696"/>
          </a:xfrm>
        </p:spPr>
        <p:txBody>
          <a:bodyPr>
            <a:normAutofit lnSpcReduction="10000"/>
          </a:bodyPr>
          <a:lstStyle/>
          <a:p>
            <a:pPr algn="ctr"/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/>
              <a:t>Fardin</a:t>
            </a:r>
            <a:r>
              <a:rPr lang="en-US" dirty="0"/>
              <a:t> </a:t>
            </a:r>
            <a:r>
              <a:rPr lang="en-US" dirty="0" err="1"/>
              <a:t>Faraji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Associate  Professor  </a:t>
            </a:r>
            <a:r>
              <a:rPr lang="en-US" dirty="0" smtClean="0"/>
              <a:t>of  Neurology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Complementary </a:t>
            </a:r>
            <a:r>
              <a:rPr lang="en-US" dirty="0" smtClean="0"/>
              <a:t>and Traditional </a:t>
            </a:r>
            <a:r>
              <a:rPr lang="en-US" dirty="0"/>
              <a:t>Medicine Research Center</a:t>
            </a:r>
          </a:p>
          <a:p>
            <a:pPr marL="0" indent="0" algn="ctr">
              <a:buNone/>
            </a:pPr>
            <a:r>
              <a:rPr lang="en-US" dirty="0"/>
              <a:t>Applied Neuroscience Research  Center</a:t>
            </a:r>
          </a:p>
          <a:p>
            <a:pPr marL="0" indent="0" algn="ctr">
              <a:buNone/>
            </a:pPr>
            <a:r>
              <a:rPr lang="en-US" dirty="0"/>
              <a:t> Arak University </a:t>
            </a:r>
            <a:r>
              <a:rPr lang="en-US" dirty="0" smtClean="0"/>
              <a:t>of Medical </a:t>
            </a:r>
            <a:r>
              <a:rPr lang="en-US" dirty="0"/>
              <a:t>Sciences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6112"/>
            <a:ext cx="8229600" cy="125272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Side effects of Recombinant Tissue Plasminogen Activator  (</a:t>
            </a:r>
            <a:r>
              <a:rPr lang="en-US" sz="2800" dirty="0" err="1">
                <a:solidFill>
                  <a:srgbClr val="7030A0"/>
                </a:solidFill>
              </a:rPr>
              <a:t>rtPA</a:t>
            </a:r>
            <a:r>
              <a:rPr lang="en-US" sz="2800" dirty="0">
                <a:solidFill>
                  <a:srgbClr val="7030A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8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>
                <a:solidFill>
                  <a:srgbClr val="0070C0"/>
                </a:solidFill>
              </a:rPr>
              <a:t>Vitamin K promotes liver synthesis of factors </a:t>
            </a:r>
            <a:r>
              <a:rPr lang="en-US" sz="2000" b="1" dirty="0" smtClean="0">
                <a:solidFill>
                  <a:srgbClr val="0070C0"/>
                </a:solidFill>
              </a:rPr>
              <a:t>II, VII, IX, and X</a:t>
            </a:r>
            <a:r>
              <a:rPr lang="en-US" sz="2000" dirty="0" smtClean="0">
                <a:solidFill>
                  <a:srgbClr val="0070C0"/>
                </a:solidFill>
              </a:rPr>
              <a:t>, as well as the endogenous anticoagulants </a:t>
            </a:r>
            <a:r>
              <a:rPr lang="en-US" sz="2000" b="1" dirty="0" smtClean="0">
                <a:solidFill>
                  <a:srgbClr val="0070C0"/>
                </a:solidFill>
              </a:rPr>
              <a:t>proteins C and S </a:t>
            </a:r>
            <a:r>
              <a:rPr lang="en-US" sz="20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0070C0"/>
                </a:solidFill>
              </a:rPr>
              <a:t>vitamin K treatment is relatively </a:t>
            </a:r>
            <a:r>
              <a:rPr lang="en-US" sz="2000" b="1" dirty="0" smtClean="0">
                <a:solidFill>
                  <a:srgbClr val="0070C0"/>
                </a:solidFill>
              </a:rPr>
              <a:t>safe</a:t>
            </a:r>
            <a:r>
              <a:rPr lang="en-US" sz="2000" dirty="0" smtClean="0">
                <a:solidFill>
                  <a:srgbClr val="0070C0"/>
                </a:solidFill>
              </a:rPr>
              <a:t> .</a:t>
            </a:r>
          </a:p>
          <a:p>
            <a:pPr algn="just"/>
            <a:r>
              <a:rPr lang="en-US" sz="2000" dirty="0" smtClean="0">
                <a:solidFill>
                  <a:srgbClr val="0070C0"/>
                </a:solidFill>
              </a:rPr>
              <a:t>it takes </a:t>
            </a:r>
            <a:r>
              <a:rPr lang="en-US" sz="2000" b="1" dirty="0" smtClean="0">
                <a:solidFill>
                  <a:srgbClr val="0070C0"/>
                </a:solidFill>
              </a:rPr>
              <a:t>several hours </a:t>
            </a:r>
            <a:r>
              <a:rPr lang="en-US" sz="2000" dirty="0" smtClean="0">
                <a:solidFill>
                  <a:srgbClr val="0070C0"/>
                </a:solidFill>
              </a:rPr>
              <a:t>for the liver to synthesize those factors .</a:t>
            </a:r>
          </a:p>
          <a:p>
            <a:pPr algn="just"/>
            <a:r>
              <a:rPr lang="en-US" sz="2000" dirty="0" smtClean="0">
                <a:solidFill>
                  <a:srgbClr val="0070C0"/>
                </a:solidFill>
              </a:rPr>
              <a:t>Vitamin K, given at a dose of </a:t>
            </a:r>
            <a:r>
              <a:rPr lang="en-US" sz="2000" b="1" dirty="0" smtClean="0">
                <a:solidFill>
                  <a:srgbClr val="0070C0"/>
                </a:solidFill>
              </a:rPr>
              <a:t>10 mg IV</a:t>
            </a:r>
            <a:r>
              <a:rPr lang="en-US" sz="2000" dirty="0" smtClean="0">
                <a:solidFill>
                  <a:srgbClr val="0070C0"/>
                </a:solidFill>
              </a:rPr>
              <a:t>, can reverse </a:t>
            </a:r>
            <a:r>
              <a:rPr lang="en-US" sz="2000" dirty="0" err="1" smtClean="0">
                <a:solidFill>
                  <a:srgbClr val="0070C0"/>
                </a:solidFill>
              </a:rPr>
              <a:t>coagulopathy</a:t>
            </a:r>
            <a:r>
              <a:rPr lang="en-US" sz="2000" dirty="0" smtClean="0">
                <a:solidFill>
                  <a:srgbClr val="0070C0"/>
                </a:solidFill>
              </a:rPr>
              <a:t> in patients with </a:t>
            </a:r>
            <a:r>
              <a:rPr lang="en-US" sz="2000" dirty="0" err="1" smtClean="0">
                <a:solidFill>
                  <a:srgbClr val="0070C0"/>
                </a:solidFill>
              </a:rPr>
              <a:t>warfarin</a:t>
            </a:r>
            <a:r>
              <a:rPr lang="en-US" sz="2000" dirty="0" smtClean="0">
                <a:solidFill>
                  <a:srgbClr val="0070C0"/>
                </a:solidFill>
              </a:rPr>
              <a:t>-related ICH within </a:t>
            </a:r>
            <a:r>
              <a:rPr lang="en-US" sz="2000" b="1" dirty="0" smtClean="0">
                <a:solidFill>
                  <a:srgbClr val="FF0000"/>
                </a:solidFill>
              </a:rPr>
              <a:t>12 to 24 hours</a:t>
            </a:r>
            <a:r>
              <a:rPr lang="en-US" sz="2000" dirty="0" smtClean="0">
                <a:solidFill>
                  <a:srgbClr val="0070C0"/>
                </a:solidFill>
              </a:rPr>
              <a:t>, with minimal risk of an </a:t>
            </a:r>
            <a:r>
              <a:rPr lang="en-US" sz="2000" b="1" dirty="0" smtClean="0">
                <a:solidFill>
                  <a:srgbClr val="FF0000"/>
                </a:solidFill>
              </a:rPr>
              <a:t>anaphylactic reaction 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b="1" dirty="0" smtClean="0">
                <a:solidFill>
                  <a:srgbClr val="FF0000"/>
                </a:solidFill>
              </a:rPr>
              <a:t>1 of 3000 patients</a:t>
            </a:r>
            <a:r>
              <a:rPr lang="en-US" sz="2000" dirty="0" smtClean="0">
                <a:solidFill>
                  <a:srgbClr val="FF0000"/>
                </a:solidFill>
              </a:rPr>
              <a:t>).</a:t>
            </a:r>
          </a:p>
          <a:p>
            <a:pPr algn="just"/>
            <a:r>
              <a:rPr lang="en-US" sz="2000" dirty="0" smtClean="0">
                <a:solidFill>
                  <a:srgbClr val="0070C0"/>
                </a:solidFill>
              </a:rPr>
              <a:t>vitamin K may </a:t>
            </a:r>
            <a:r>
              <a:rPr lang="en-US" sz="2000" b="1" dirty="0" smtClean="0">
                <a:solidFill>
                  <a:srgbClr val="0070C0"/>
                </a:solidFill>
              </a:rPr>
              <a:t>not be the ideal </a:t>
            </a:r>
            <a:r>
              <a:rPr lang="en-US" sz="2000" b="1" dirty="0" err="1" smtClean="0">
                <a:solidFill>
                  <a:srgbClr val="0070C0"/>
                </a:solidFill>
              </a:rPr>
              <a:t>monotherapy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0070C0"/>
                </a:solidFill>
              </a:rPr>
              <a:t>However, use of vitamin K could </a:t>
            </a:r>
            <a:r>
              <a:rPr lang="en-US" sz="2000" b="1" dirty="0" smtClean="0">
                <a:solidFill>
                  <a:srgbClr val="0070C0"/>
                </a:solidFill>
              </a:rPr>
              <a:t>potentiate</a:t>
            </a:r>
            <a:r>
              <a:rPr lang="en-US" sz="2000" dirty="0" smtClean="0">
                <a:solidFill>
                  <a:srgbClr val="0070C0"/>
                </a:solidFill>
              </a:rPr>
              <a:t> other treatments because it may activate both the </a:t>
            </a:r>
            <a:r>
              <a:rPr lang="en-US" sz="2000" b="1" dirty="0" smtClean="0">
                <a:solidFill>
                  <a:srgbClr val="0070C0"/>
                </a:solidFill>
              </a:rPr>
              <a:t>extrinsic</a:t>
            </a:r>
            <a:r>
              <a:rPr lang="en-US" sz="2000" dirty="0" smtClean="0">
                <a:solidFill>
                  <a:srgbClr val="0070C0"/>
                </a:solidFill>
              </a:rPr>
              <a:t> and </a:t>
            </a:r>
            <a:r>
              <a:rPr lang="en-US" sz="2000" b="1" dirty="0" smtClean="0">
                <a:solidFill>
                  <a:srgbClr val="0070C0"/>
                </a:solidFill>
              </a:rPr>
              <a:t>intrinsic</a:t>
            </a:r>
            <a:r>
              <a:rPr lang="en-US" sz="2000" dirty="0" smtClean="0">
                <a:solidFill>
                  <a:srgbClr val="0070C0"/>
                </a:solidFill>
              </a:rPr>
              <a:t> coagulation pathways .</a:t>
            </a:r>
          </a:p>
          <a:p>
            <a:pPr algn="just"/>
            <a:endParaRPr lang="fa-I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Vitamin K</a:t>
            </a:r>
            <a:endParaRPr lang="fa-IR" sz="4000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 combination of the vitamin K–dependent factors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II, VII, IX,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and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X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along with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proteins C and S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( both the intrinsic  and extrinsic coagulation pathways ) . </a:t>
            </a:r>
          </a:p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Correct the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INR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in less than </a:t>
            </a:r>
            <a:r>
              <a:rPr lang="en-US" sz="2000" b="1" dirty="0" smtClean="0">
                <a:solidFill>
                  <a:srgbClr val="FF0000"/>
                </a:solidFill>
              </a:rPr>
              <a:t>30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minutes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after an infusion without requiring large intravenous volumes .</a:t>
            </a:r>
          </a:p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Do not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require the administration of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large volumes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of intravenous fluids.</a:t>
            </a:r>
          </a:p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 relatively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quick way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to activate both the intrinsic and extrinsic pathways .</a:t>
            </a:r>
          </a:p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The low risk (approximately </a:t>
            </a:r>
            <a:r>
              <a:rPr lang="en-US" sz="2000" b="1" dirty="0" smtClean="0">
                <a:solidFill>
                  <a:srgbClr val="FF0000"/>
                </a:solidFill>
              </a:rPr>
              <a:t>1%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) of </a:t>
            </a:r>
            <a:r>
              <a:rPr lang="en-US" sz="2000" b="1" dirty="0" smtClean="0">
                <a:solidFill>
                  <a:srgbClr val="FF0000"/>
                </a:solidFill>
              </a:rPr>
              <a:t>thrombotic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events .</a:t>
            </a:r>
            <a:endParaRPr lang="fa-IR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Prothrombin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Complex Concentrates (PCC) </a:t>
            </a:r>
            <a:endParaRPr lang="fa-IR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ε-</a:t>
            </a:r>
            <a:r>
              <a:rPr lang="en-US" sz="2000" dirty="0" err="1" smtClean="0"/>
              <a:t>Aminocaproic</a:t>
            </a:r>
            <a:r>
              <a:rPr lang="en-US" sz="2000" dirty="0" smtClean="0"/>
              <a:t> acid </a:t>
            </a:r>
            <a:r>
              <a:rPr lang="en-US" sz="2000" b="1" dirty="0" smtClean="0"/>
              <a:t>inhibits </a:t>
            </a:r>
            <a:r>
              <a:rPr lang="en-US" sz="2000" b="1" dirty="0" err="1" smtClean="0"/>
              <a:t>fibrinolysis</a:t>
            </a:r>
            <a:r>
              <a:rPr lang="en-US" sz="2000" b="1" dirty="0" smtClean="0"/>
              <a:t> </a:t>
            </a:r>
            <a:r>
              <a:rPr lang="en-US" sz="2000" dirty="0" smtClean="0"/>
              <a:t>by preventing the conversion of </a:t>
            </a:r>
            <a:r>
              <a:rPr lang="en-US" sz="2000" b="1" dirty="0" err="1" smtClean="0"/>
              <a:t>plasminogen</a:t>
            </a:r>
            <a:r>
              <a:rPr lang="en-US" sz="2000" b="1" dirty="0" smtClean="0"/>
              <a:t> to </a:t>
            </a:r>
            <a:r>
              <a:rPr lang="en-US" sz="2000" b="1" dirty="0" err="1" smtClean="0"/>
              <a:t>plasmin</a:t>
            </a:r>
            <a:r>
              <a:rPr lang="en-US" sz="2000" dirty="0" smtClean="0"/>
              <a:t>, as well as directly inhibiting the </a:t>
            </a:r>
            <a:r>
              <a:rPr lang="en-US" sz="2000" dirty="0" err="1" smtClean="0"/>
              <a:t>proteolytic</a:t>
            </a:r>
            <a:r>
              <a:rPr lang="en-US" sz="2000" dirty="0" smtClean="0"/>
              <a:t> activity of </a:t>
            </a:r>
            <a:r>
              <a:rPr lang="en-US" sz="2000" dirty="0" err="1" smtClean="0"/>
              <a:t>plasmin</a:t>
            </a:r>
            <a:r>
              <a:rPr lang="en-US" sz="2000" dirty="0" smtClean="0"/>
              <a:t>, resulting in clot stabilization. </a:t>
            </a:r>
          </a:p>
          <a:p>
            <a:r>
              <a:rPr lang="en-US" sz="2000" dirty="0" smtClean="0"/>
              <a:t>a relatively </a:t>
            </a:r>
            <a:r>
              <a:rPr lang="en-US" sz="2000" b="1" dirty="0" smtClean="0"/>
              <a:t>short half-life </a:t>
            </a:r>
            <a:r>
              <a:rPr lang="en-US" sz="2000" dirty="0" smtClean="0"/>
              <a:t>(</a:t>
            </a:r>
            <a:r>
              <a:rPr lang="en-US" sz="2000" b="1" dirty="0" smtClean="0"/>
              <a:t>2 hours</a:t>
            </a:r>
            <a:r>
              <a:rPr lang="en-US" sz="2000" dirty="0" smtClean="0"/>
              <a:t>) .</a:t>
            </a:r>
          </a:p>
          <a:p>
            <a:r>
              <a:rPr lang="en-US" sz="2000" dirty="0" smtClean="0"/>
              <a:t>its </a:t>
            </a:r>
            <a:r>
              <a:rPr lang="en-US" sz="2000" b="1" dirty="0" smtClean="0"/>
              <a:t>peak</a:t>
            </a:r>
            <a:r>
              <a:rPr lang="en-US" sz="2000" dirty="0" smtClean="0"/>
              <a:t> action approximately </a:t>
            </a:r>
            <a:r>
              <a:rPr lang="en-US" sz="2000" b="1" dirty="0" smtClean="0">
                <a:solidFill>
                  <a:srgbClr val="FF0000"/>
                </a:solidFill>
              </a:rPr>
              <a:t>3 hours </a:t>
            </a:r>
            <a:r>
              <a:rPr lang="en-US" sz="2000" dirty="0" smtClean="0"/>
              <a:t>after administration .</a:t>
            </a:r>
          </a:p>
          <a:p>
            <a:endParaRPr lang="fa-IR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ε-</a:t>
            </a:r>
            <a:r>
              <a:rPr lang="en-US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Aminocaproic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Acid</a:t>
            </a:r>
            <a:endParaRPr lang="fa-IR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smtClean="0"/>
              <a:t>Recombinant factor </a:t>
            </a:r>
            <a:r>
              <a:rPr lang="en-US" sz="2000" dirty="0" err="1" smtClean="0"/>
              <a:t>VIIa</a:t>
            </a:r>
            <a:r>
              <a:rPr lang="en-US" sz="2000" dirty="0" smtClean="0"/>
              <a:t> is a </a:t>
            </a:r>
            <a:r>
              <a:rPr lang="en-US" sz="2000" b="1" dirty="0" smtClean="0"/>
              <a:t>vitamin K–dependent</a:t>
            </a:r>
            <a:r>
              <a:rPr lang="en-US" sz="2000" dirty="0" smtClean="0"/>
              <a:t> glycoprotein that promotes homeostasis by activating the </a:t>
            </a:r>
            <a:r>
              <a:rPr lang="en-US" sz="2000" b="1" dirty="0" smtClean="0"/>
              <a:t>extrinsic</a:t>
            </a:r>
            <a:r>
              <a:rPr lang="en-US" sz="2000" dirty="0" smtClean="0"/>
              <a:t> coagulation cascade .</a:t>
            </a:r>
          </a:p>
          <a:p>
            <a:r>
              <a:rPr lang="en-US" sz="2000" dirty="0" smtClean="0"/>
              <a:t>a short </a:t>
            </a:r>
            <a:r>
              <a:rPr lang="en-US" sz="2000" b="1" dirty="0" smtClean="0"/>
              <a:t>half-life(2.3 hours</a:t>
            </a:r>
            <a:r>
              <a:rPr lang="en-US" sz="2000" dirty="0" smtClean="0"/>
              <a:t>) and a meantime of </a:t>
            </a:r>
            <a:r>
              <a:rPr lang="en-US" sz="2000" b="1" dirty="0" smtClean="0">
                <a:solidFill>
                  <a:srgbClr val="FF0000"/>
                </a:solidFill>
              </a:rPr>
              <a:t>6 hours </a:t>
            </a:r>
            <a:r>
              <a:rPr lang="en-US" sz="2000" dirty="0" smtClean="0"/>
              <a:t>to reverse the </a:t>
            </a:r>
            <a:r>
              <a:rPr lang="en-US" sz="2000" b="1" dirty="0" smtClean="0"/>
              <a:t>INR</a:t>
            </a:r>
            <a:r>
              <a:rPr lang="en-US" sz="2000" dirty="0" smtClean="0"/>
              <a:t> in </a:t>
            </a:r>
            <a:r>
              <a:rPr lang="en-US" sz="2000" dirty="0" err="1" smtClean="0"/>
              <a:t>warfarin</a:t>
            </a:r>
            <a:r>
              <a:rPr lang="en-US" sz="2000" dirty="0" smtClean="0"/>
              <a:t>-related </a:t>
            </a:r>
            <a:r>
              <a:rPr lang="en-US" sz="2000" dirty="0" err="1" smtClean="0"/>
              <a:t>coagulopathy</a:t>
            </a:r>
            <a:r>
              <a:rPr lang="en-US" sz="2000" dirty="0" smtClean="0"/>
              <a:t>  ( </a:t>
            </a:r>
            <a:r>
              <a:rPr lang="en-US" sz="2000" b="1" dirty="0" smtClean="0"/>
              <a:t>fast action </a:t>
            </a:r>
            <a:r>
              <a:rPr lang="en-US" sz="2000" dirty="0" smtClean="0"/>
              <a:t>).</a:t>
            </a:r>
          </a:p>
          <a:p>
            <a:pPr algn="just"/>
            <a:r>
              <a:rPr lang="en-US" sz="2000" dirty="0" smtClean="0"/>
              <a:t>In patients with ICH, recombinant factor </a:t>
            </a:r>
            <a:r>
              <a:rPr lang="en-US" sz="2000" dirty="0" err="1" smtClean="0"/>
              <a:t>VIIa</a:t>
            </a:r>
            <a:r>
              <a:rPr lang="en-US" sz="2000" dirty="0" smtClean="0"/>
              <a:t> is </a:t>
            </a:r>
            <a:r>
              <a:rPr lang="en-US" sz="2000" b="1" dirty="0" smtClean="0"/>
              <a:t>not routinely recommended</a:t>
            </a:r>
            <a:r>
              <a:rPr lang="en-US" sz="2000" dirty="0" smtClean="0"/>
              <a:t> because of a lack of clinical benefit and increased risk for </a:t>
            </a:r>
            <a:r>
              <a:rPr lang="en-US" sz="2000" b="1" dirty="0" smtClean="0"/>
              <a:t>thrombotic events</a:t>
            </a:r>
            <a:r>
              <a:rPr lang="en-US" sz="2000" dirty="0" smtClean="0"/>
              <a:t>.</a:t>
            </a:r>
          </a:p>
          <a:p>
            <a:endParaRPr lang="fa-IR" sz="2000" dirty="0">
              <a:solidFill>
                <a:srgbClr val="00206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Recombinant Factor </a:t>
            </a:r>
            <a:r>
              <a:rPr lang="en-US" sz="2800" b="1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VIIa</a:t>
            </a:r>
            <a:endParaRPr lang="fa-IR" sz="28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000" dirty="0" smtClean="0"/>
              <a:t>Cryoprecipitate is prepared from FFP thawed at approximately 4°C and consists of </a:t>
            </a:r>
            <a:r>
              <a:rPr lang="en-US" sz="2000" b="1" dirty="0" smtClean="0">
                <a:solidFill>
                  <a:srgbClr val="FF0000"/>
                </a:solidFill>
              </a:rPr>
              <a:t>fibrinogen</a:t>
            </a:r>
            <a:r>
              <a:rPr lang="en-US" sz="2000" dirty="0" smtClean="0"/>
              <a:t> (approximately </a:t>
            </a:r>
            <a:r>
              <a:rPr lang="en-US" sz="2000" b="1" dirty="0" smtClean="0"/>
              <a:t>200 mg </a:t>
            </a:r>
            <a:r>
              <a:rPr lang="en-US" sz="2000" dirty="0" smtClean="0"/>
              <a:t>per unit of cryoprecipitate), </a:t>
            </a:r>
            <a:r>
              <a:rPr lang="en-US" sz="2000" b="1" dirty="0" smtClean="0"/>
              <a:t>factor VIII </a:t>
            </a:r>
            <a:r>
              <a:rPr lang="en-US" sz="2000" dirty="0" smtClean="0"/>
              <a:t>(approximately </a:t>
            </a:r>
            <a:r>
              <a:rPr lang="en-US" sz="2000" b="1" dirty="0" smtClean="0"/>
              <a:t>100 U</a:t>
            </a:r>
            <a:r>
              <a:rPr lang="en-US" sz="2000" dirty="0" smtClean="0"/>
              <a:t> per unit of cryoprecipitate), and </a:t>
            </a:r>
            <a:r>
              <a:rPr lang="en-US" sz="2000" b="1" dirty="0" smtClean="0"/>
              <a:t>von </a:t>
            </a:r>
            <a:r>
              <a:rPr lang="en-US" sz="2000" b="1" dirty="0" err="1" smtClean="0"/>
              <a:t>Willebrand</a:t>
            </a:r>
            <a:r>
              <a:rPr lang="en-US" sz="2000" b="1" dirty="0" smtClean="0"/>
              <a:t> factor</a:t>
            </a:r>
            <a:r>
              <a:rPr lang="en-US" sz="2000" dirty="0" smtClean="0"/>
              <a:t>. </a:t>
            </a:r>
          </a:p>
          <a:p>
            <a:r>
              <a:rPr lang="en-US" sz="2000" dirty="0" smtClean="0"/>
              <a:t>Cryoprecipitate has a </a:t>
            </a:r>
            <a:r>
              <a:rPr lang="en-US" sz="2000" b="1" dirty="0" smtClean="0"/>
              <a:t>fast onset </a:t>
            </a:r>
            <a:r>
              <a:rPr lang="en-US" sz="2000" dirty="0" smtClean="0"/>
              <a:t>of action and quickly increases </a:t>
            </a:r>
            <a:r>
              <a:rPr lang="en-US" sz="2000" b="1" dirty="0" smtClean="0">
                <a:solidFill>
                  <a:srgbClr val="FF0000"/>
                </a:solidFill>
              </a:rPr>
              <a:t>fibrinogen levels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000" dirty="0" smtClean="0"/>
              <a:t>Because it also contains factor </a:t>
            </a:r>
            <a:r>
              <a:rPr lang="en-US" sz="2000" b="1" dirty="0" smtClean="0"/>
              <a:t>VIII</a:t>
            </a:r>
            <a:r>
              <a:rPr lang="en-US" sz="2000" dirty="0" smtClean="0"/>
              <a:t>, cryoprecipitate activates the </a:t>
            </a:r>
            <a:r>
              <a:rPr lang="en-US" sz="2000" b="1" dirty="0" smtClean="0"/>
              <a:t>intrinsic pathway  .</a:t>
            </a:r>
          </a:p>
          <a:p>
            <a:r>
              <a:rPr lang="en-US" sz="2000" dirty="0" smtClean="0"/>
              <a:t>Typical doses of cryoprecipitate (</a:t>
            </a:r>
            <a:r>
              <a:rPr lang="en-US" sz="2100" b="1" u="sng" dirty="0" smtClean="0"/>
              <a:t>8–</a:t>
            </a:r>
            <a:r>
              <a:rPr lang="en-US" b="1" u="sng" dirty="0" smtClean="0"/>
              <a:t>12</a:t>
            </a:r>
            <a:r>
              <a:rPr lang="en-US" sz="2100" b="1" u="sng" dirty="0" smtClean="0"/>
              <a:t> U</a:t>
            </a:r>
            <a:r>
              <a:rPr lang="en-US" sz="2000" dirty="0" smtClean="0"/>
              <a:t>)increase fibrinogen levels by only approximately </a:t>
            </a:r>
            <a:r>
              <a:rPr lang="en-US" sz="2000" b="1" dirty="0" smtClean="0"/>
              <a:t>50 to 70 mg/dl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a decrease in fibrinogen levels of greater than </a:t>
            </a:r>
            <a:r>
              <a:rPr lang="en-US" sz="2000" b="1" dirty="0" smtClean="0"/>
              <a:t>200 mg/</a:t>
            </a:r>
            <a:r>
              <a:rPr lang="en-US" sz="2000" b="1" dirty="0" err="1" smtClean="0"/>
              <a:t>dL</a:t>
            </a:r>
            <a:r>
              <a:rPr lang="en-US" sz="2000" b="1" dirty="0" smtClean="0"/>
              <a:t> </a:t>
            </a:r>
            <a:r>
              <a:rPr lang="en-US" sz="2000" dirty="0" smtClean="0"/>
              <a:t>is a risk factor for ICH. It is thus likely that 10 U of cryoprecipitate may </a:t>
            </a:r>
            <a:r>
              <a:rPr lang="en-US" sz="2000" b="1" dirty="0" smtClean="0"/>
              <a:t>not be sufficient</a:t>
            </a:r>
            <a:r>
              <a:rPr lang="en-US" sz="2000" dirty="0" smtClean="0"/>
              <a:t> to replenish the reduction of fibrinogen caused by </a:t>
            </a:r>
            <a:r>
              <a:rPr lang="en-US" sz="2000" dirty="0" err="1" smtClean="0"/>
              <a:t>rtPA</a:t>
            </a:r>
            <a:r>
              <a:rPr lang="en-US" sz="2000" dirty="0" smtClean="0"/>
              <a:t> when a ICH occurs .</a:t>
            </a:r>
            <a:endParaRPr lang="fa-IR" sz="20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Cryoprecipitate</a:t>
            </a:r>
            <a:endParaRPr lang="fa-IR" sz="4000" i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dirty="0" smtClean="0"/>
              <a:t>Plasmin</a:t>
            </a:r>
            <a:r>
              <a:rPr lang="en-US" sz="2000" dirty="0" smtClean="0"/>
              <a:t> initially activates platelets, an effect mediated by an increase in local </a:t>
            </a:r>
            <a:r>
              <a:rPr lang="en-US" sz="2000" b="1" dirty="0" smtClean="0"/>
              <a:t>calcium</a:t>
            </a:r>
            <a:r>
              <a:rPr lang="en-US" sz="2000" dirty="0" smtClean="0"/>
              <a:t> concentrations, followed later by </a:t>
            </a:r>
            <a:r>
              <a:rPr lang="en-US" sz="2000" b="1" dirty="0" smtClean="0"/>
              <a:t>platelet inhibition </a:t>
            </a:r>
            <a:r>
              <a:rPr lang="en-US" sz="2000" dirty="0" smtClean="0"/>
              <a:t>mediated by ADP as well as decreased expression of </a:t>
            </a:r>
            <a:r>
              <a:rPr lang="en-US" sz="2000" b="1" dirty="0" smtClean="0"/>
              <a:t>platelet glycoprotein </a:t>
            </a:r>
            <a:r>
              <a:rPr lang="en-US" sz="2000" b="1" dirty="0" err="1" smtClean="0"/>
              <a:t>Ib</a:t>
            </a:r>
            <a:r>
              <a:rPr lang="en-US" sz="2000" b="1" dirty="0" smtClean="0"/>
              <a:t> .</a:t>
            </a:r>
          </a:p>
          <a:p>
            <a:pPr algn="just"/>
            <a:endParaRPr lang="en-US" sz="2000" b="1" dirty="0" smtClean="0"/>
          </a:p>
          <a:p>
            <a:pPr algn="just"/>
            <a:r>
              <a:rPr lang="en-US" sz="2000" dirty="0" smtClean="0"/>
              <a:t>The AHA / ASA guidelines recommend using platelet transfusions in the treatment of ICH; however, the role of platelet dysfunction in the mechanism of ICH formation is </a:t>
            </a:r>
            <a:r>
              <a:rPr lang="en-US" sz="2000" b="1" dirty="0" smtClean="0"/>
              <a:t>not well known.</a:t>
            </a:r>
            <a:endParaRPr lang="fa-IR" sz="2000" b="1" dirty="0">
              <a:solidFill>
                <a:srgbClr val="0070C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Platelet Transfusion</a:t>
            </a:r>
            <a:endParaRPr lang="fa-IR" sz="32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586551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Clot evacuation in ICH can be considered in patients with </a:t>
            </a:r>
            <a:r>
              <a:rPr lang="en-US" sz="2000" b="1" dirty="0" smtClean="0"/>
              <a:t>lobar</a:t>
            </a:r>
            <a:r>
              <a:rPr lang="en-US" sz="2000" dirty="0" smtClean="0"/>
              <a:t> hemorrhage within </a:t>
            </a:r>
            <a:r>
              <a:rPr lang="en-US" sz="2000" b="1" dirty="0" smtClean="0"/>
              <a:t>1 cm </a:t>
            </a:r>
            <a:r>
              <a:rPr lang="en-US" sz="2000" dirty="0" smtClean="0"/>
              <a:t>from the surface</a:t>
            </a:r>
          </a:p>
          <a:p>
            <a:r>
              <a:rPr lang="en-US" sz="2000" dirty="0" smtClean="0"/>
              <a:t>Surgeons may be </a:t>
            </a:r>
            <a:r>
              <a:rPr lang="en-US" sz="2000" b="1" dirty="0" smtClean="0"/>
              <a:t>reluctant</a:t>
            </a:r>
            <a:r>
              <a:rPr lang="en-US" sz="2000" dirty="0" smtClean="0"/>
              <a:t> to perform a craniotomy in the acute setting while the patient is </a:t>
            </a:r>
            <a:r>
              <a:rPr lang="en-US" sz="2000" b="1" dirty="0" err="1" smtClean="0"/>
              <a:t>coagulopathic</a:t>
            </a:r>
            <a:r>
              <a:rPr lang="en-US" sz="2000" b="1" dirty="0" smtClean="0"/>
              <a:t> </a:t>
            </a:r>
          </a:p>
          <a:p>
            <a:r>
              <a:rPr lang="en-US" sz="2000" dirty="0" smtClean="0"/>
              <a:t>Less is known about </a:t>
            </a:r>
            <a:r>
              <a:rPr lang="en-US" sz="2000" b="1" dirty="0" smtClean="0"/>
              <a:t>surgical options after </a:t>
            </a:r>
            <a:r>
              <a:rPr lang="en-US" sz="2000" b="1" dirty="0" err="1" smtClean="0"/>
              <a:t>coagulopathy</a:t>
            </a:r>
            <a:r>
              <a:rPr lang="en-US" sz="2000" b="1" dirty="0" smtClean="0"/>
              <a:t> </a:t>
            </a:r>
            <a:r>
              <a:rPr lang="en-US" sz="2000" dirty="0" smtClean="0"/>
              <a:t>has resolved, including the potential benefit of </a:t>
            </a:r>
            <a:r>
              <a:rPr lang="en-US" sz="2000" dirty="0" err="1" smtClean="0"/>
              <a:t>hemicraniectomy</a:t>
            </a:r>
            <a:r>
              <a:rPr lang="en-US" sz="2000" dirty="0" smtClean="0"/>
              <a:t> </a:t>
            </a:r>
            <a:endParaRPr lang="fa-IR" sz="20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Surgical Treatment</a:t>
            </a:r>
            <a:endParaRPr lang="fa-IR" sz="3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dirty="0" smtClean="0"/>
              <a:t>Although there are </a:t>
            </a:r>
            <a:r>
              <a:rPr lang="en-US" sz="1800" b="1" dirty="0" smtClean="0"/>
              <a:t>no established treatments </a:t>
            </a:r>
            <a:r>
              <a:rPr lang="en-US" sz="1800" dirty="0" smtClean="0"/>
              <a:t>for reversing coagulopathy in patients with ICH, the AHA/ ASA guidelines recommend replacement of coagulation factors and platelets using </a:t>
            </a:r>
            <a:r>
              <a:rPr lang="en-US" sz="1800" b="1" dirty="0" smtClean="0">
                <a:solidFill>
                  <a:srgbClr val="FF0000"/>
                </a:solidFill>
              </a:rPr>
              <a:t>10 U of cryoprecipitate and 6 to 8 U of platelets </a:t>
            </a:r>
          </a:p>
          <a:p>
            <a:pPr algn="just"/>
            <a:r>
              <a:rPr lang="en-US" sz="1800" dirty="0" smtClean="0"/>
              <a:t>Because the coagulopathy related to </a:t>
            </a:r>
            <a:r>
              <a:rPr lang="en-US" sz="1800" b="1" dirty="0" err="1" smtClean="0"/>
              <a:t>rtPA</a:t>
            </a:r>
            <a:r>
              <a:rPr lang="en-US" sz="1800" b="1" dirty="0" smtClean="0"/>
              <a:t> may last up to 24 hours </a:t>
            </a:r>
            <a:r>
              <a:rPr lang="en-US" sz="1800" dirty="0" smtClean="0"/>
              <a:t>, </a:t>
            </a:r>
            <a:r>
              <a:rPr lang="en-US" sz="1800" b="1" dirty="0" smtClean="0"/>
              <a:t>early</a:t>
            </a:r>
            <a:r>
              <a:rPr lang="en-US" sz="1800" dirty="0" smtClean="0"/>
              <a:t> </a:t>
            </a:r>
            <a:r>
              <a:rPr lang="en-US" sz="1800" b="1" dirty="0" smtClean="0"/>
              <a:t>and sustained reversal</a:t>
            </a:r>
            <a:r>
              <a:rPr lang="en-US" sz="1800" dirty="0" smtClean="0"/>
              <a:t> is necessary before hematoma expansion and neurologic deterioration occurs.</a:t>
            </a:r>
          </a:p>
          <a:p>
            <a:pPr algn="just"/>
            <a:r>
              <a:rPr lang="en-US" sz="1800" b="1" dirty="0" smtClean="0"/>
              <a:t>Aggressive approaches </a:t>
            </a:r>
            <a:r>
              <a:rPr lang="en-US" sz="1800" dirty="0" smtClean="0"/>
              <a:t>must be weighed against the potential for worsening </a:t>
            </a:r>
            <a:r>
              <a:rPr lang="en-US" sz="1800" b="1" dirty="0" smtClean="0"/>
              <a:t>thrombosis</a:t>
            </a:r>
            <a:r>
              <a:rPr lang="en-US" sz="1800" dirty="0" smtClean="0"/>
              <a:t>. </a:t>
            </a:r>
          </a:p>
          <a:p>
            <a:pPr algn="just"/>
            <a:r>
              <a:rPr lang="en-US" sz="1800" dirty="0" smtClean="0"/>
              <a:t> agents with a </a:t>
            </a:r>
            <a:r>
              <a:rPr lang="en-US" sz="1800" b="1" dirty="0" smtClean="0"/>
              <a:t>fast</a:t>
            </a:r>
            <a:r>
              <a:rPr lang="en-US" sz="1800" dirty="0" smtClean="0"/>
              <a:t> onset of action, such as </a:t>
            </a:r>
            <a:r>
              <a:rPr lang="en-US" sz="1800" b="1" dirty="0" smtClean="0"/>
              <a:t>PCCs</a:t>
            </a:r>
            <a:r>
              <a:rPr lang="en-US" sz="1800" dirty="0" smtClean="0"/>
              <a:t>, recombinant factor </a:t>
            </a:r>
            <a:r>
              <a:rPr lang="en-US" sz="1800" b="1" dirty="0" err="1" smtClean="0"/>
              <a:t>VIIa</a:t>
            </a:r>
            <a:r>
              <a:rPr lang="en-US" sz="1800" dirty="0" smtClean="0"/>
              <a:t>, and </a:t>
            </a:r>
            <a:r>
              <a:rPr lang="en-US" sz="1800" b="1" dirty="0" smtClean="0"/>
              <a:t>ε-</a:t>
            </a:r>
            <a:r>
              <a:rPr lang="en-US" sz="1800" b="1" dirty="0" err="1" smtClean="0"/>
              <a:t>aminocaproic</a:t>
            </a:r>
            <a:r>
              <a:rPr lang="en-US" sz="1800" b="1" dirty="0" smtClean="0"/>
              <a:t> acid</a:t>
            </a:r>
            <a:r>
              <a:rPr lang="en-US" sz="1800" dirty="0" smtClean="0"/>
              <a:t>. </a:t>
            </a:r>
            <a:endParaRPr lang="fa-IR" sz="18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fa-IR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498584"/>
            <a:ext cx="7408333" cy="345069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occurring in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1.3–5.1%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of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patients .</a:t>
            </a:r>
          </a:p>
          <a:p>
            <a:pPr algn="just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Patients with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concomitant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ACE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inhibitor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use are at an increased risk of angioedema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following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rtPA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.</a:t>
            </a:r>
          </a:p>
          <a:p>
            <a:pPr algn="just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There are three major causes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of angioedema: </a:t>
            </a:r>
          </a:p>
          <a:p>
            <a:pPr marL="0" indent="0" algn="just">
              <a:buNone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      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mast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cell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mediated (allergic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reactions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, NSAIDs )</a:t>
            </a:r>
          </a:p>
          <a:p>
            <a:pPr marL="0" indent="0" algn="just">
              <a:buNone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      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bradykinin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mediated (ACE inhibitors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, C1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inhibitor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deficiency)</a:t>
            </a:r>
          </a:p>
          <a:p>
            <a:pPr marL="0" indent="0" algn="just">
              <a:buNone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       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unknown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mechanisms (idiopathic angioedema, fibrinolytic)</a:t>
            </a:r>
          </a:p>
          <a:p>
            <a:pPr algn="just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ACE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inhibitors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are the leading cause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of drug-induced  angioedema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in the USA with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0.1–0.7%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of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patients taking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the drug developing angioedema </a:t>
            </a:r>
            <a:endParaRPr lang="en-US" sz="2000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i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Angioedema after </a:t>
            </a: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Thrombolysis</a:t>
            </a:r>
            <a:endParaRPr lang="en-US" sz="2800" b="1" i="1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685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 smtClean="0">
                <a:solidFill>
                  <a:srgbClr val="7030A0"/>
                </a:solidFill>
              </a:rPr>
              <a:t>IV-</a:t>
            </a:r>
            <a:r>
              <a:rPr lang="en-US" sz="2000" dirty="0" err="1" smtClean="0">
                <a:solidFill>
                  <a:srgbClr val="7030A0"/>
                </a:solidFill>
              </a:rPr>
              <a:t>rtPA</a:t>
            </a:r>
            <a:r>
              <a:rPr lang="en-US" sz="2000" dirty="0" smtClean="0">
                <a:solidFill>
                  <a:srgbClr val="7030A0"/>
                </a:solidFill>
              </a:rPr>
              <a:t> is the mainstay of treatment for acute ischemic stroke when administered within </a:t>
            </a:r>
            <a:r>
              <a:rPr lang="en-US" sz="2000" dirty="0" smtClean="0">
                <a:solidFill>
                  <a:srgbClr val="FF0000"/>
                </a:solidFill>
              </a:rPr>
              <a:t>4.5 hours </a:t>
            </a:r>
            <a:r>
              <a:rPr lang="en-US" sz="2000" dirty="0" smtClean="0">
                <a:solidFill>
                  <a:srgbClr val="7030A0"/>
                </a:solidFill>
              </a:rPr>
              <a:t>of symptom onset.</a:t>
            </a:r>
          </a:p>
          <a:p>
            <a:r>
              <a:rPr lang="en-US" sz="2000" b="0" i="0" u="none" strike="noStrike" baseline="0" dirty="0" smtClean="0">
                <a:solidFill>
                  <a:srgbClr val="7030A0"/>
                </a:solidFill>
                <a:latin typeface="Times New Roman"/>
              </a:rPr>
              <a:t>The most feared complication is </a:t>
            </a:r>
            <a:r>
              <a:rPr lang="en-US" sz="2000" b="1" i="0" u="none" strike="noStrike" baseline="0" dirty="0" smtClean="0">
                <a:solidFill>
                  <a:srgbClr val="FF0000"/>
                </a:solidFill>
                <a:latin typeface="Times New Roman"/>
              </a:rPr>
              <a:t>ICH</a:t>
            </a:r>
            <a:r>
              <a:rPr lang="en-US" sz="2000" b="0" i="0" u="none" strike="noStrike" baseline="0" dirty="0" smtClean="0">
                <a:solidFill>
                  <a:srgbClr val="7030A0"/>
                </a:solidFill>
                <a:latin typeface="Times New Roman"/>
              </a:rPr>
              <a:t>, which has been associated with close </a:t>
            </a:r>
            <a:r>
              <a:rPr lang="en-US" sz="2000" b="1" i="0" u="none" strike="noStrike" baseline="0" dirty="0" smtClean="0">
                <a:solidFill>
                  <a:srgbClr val="FF0000"/>
                </a:solidFill>
                <a:latin typeface="Times New Roman"/>
              </a:rPr>
              <a:t>to 50% mortality</a:t>
            </a:r>
            <a:r>
              <a:rPr lang="en-US" sz="2000" b="0" i="0" u="none" strike="noStrike" baseline="0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000" b="0" i="0" u="none" strike="noStrike" baseline="0" dirty="0" smtClean="0">
                <a:solidFill>
                  <a:srgbClr val="7030A0"/>
                </a:solidFill>
                <a:latin typeface="Times New Roman"/>
              </a:rPr>
              <a:t>, have shown an </a:t>
            </a:r>
            <a:r>
              <a:rPr lang="en-US" sz="2000" b="1" i="0" u="none" strike="noStrike" baseline="0" dirty="0" smtClean="0">
                <a:solidFill>
                  <a:srgbClr val="FF0000"/>
                </a:solidFill>
                <a:latin typeface="Times New Roman"/>
              </a:rPr>
              <a:t>incidence</a:t>
            </a:r>
            <a:r>
              <a:rPr lang="en-US" sz="2000" b="0" i="0" u="none" strike="noStrike" baseline="0" dirty="0" smtClean="0">
                <a:solidFill>
                  <a:srgbClr val="7030A0"/>
                </a:solidFill>
                <a:latin typeface="Times New Roman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</a:rPr>
              <a:t>of </a:t>
            </a:r>
            <a:r>
              <a:rPr lang="en-US" sz="2000" b="1" i="0" u="none" strike="noStrike" baseline="0" dirty="0" smtClean="0">
                <a:solidFill>
                  <a:srgbClr val="FF0000"/>
                </a:solidFill>
                <a:latin typeface="Times New Roman"/>
              </a:rPr>
              <a:t> 2-9% </a:t>
            </a:r>
            <a:r>
              <a:rPr lang="en-US" sz="2000" b="0" i="0" u="none" strike="noStrike" baseline="0" dirty="0" smtClean="0">
                <a:solidFill>
                  <a:srgbClr val="7030A0"/>
                </a:solidFill>
                <a:latin typeface="Times New Roman"/>
              </a:rPr>
              <a:t>. </a:t>
            </a:r>
          </a:p>
          <a:p>
            <a:pPr algn="just"/>
            <a:r>
              <a:rPr lang="en-US" sz="2000" dirty="0">
                <a:solidFill>
                  <a:srgbClr val="7030A0"/>
                </a:solidFill>
                <a:latin typeface="Times New Roman"/>
              </a:rPr>
              <a:t>The </a:t>
            </a:r>
            <a:r>
              <a:rPr lang="en-US" sz="2000" dirty="0" smtClean="0">
                <a:solidFill>
                  <a:srgbClr val="7030A0"/>
                </a:solidFill>
                <a:latin typeface="Times New Roman"/>
              </a:rPr>
              <a:t>AHA /ASA guidelines </a:t>
            </a:r>
            <a:r>
              <a:rPr lang="en-US" sz="2000" dirty="0">
                <a:solidFill>
                  <a:srgbClr val="7030A0"/>
                </a:solidFill>
                <a:latin typeface="Times New Roman"/>
              </a:rPr>
              <a:t>for care after thrombolysis include </a:t>
            </a:r>
            <a:r>
              <a:rPr lang="en-US" sz="2000" dirty="0" smtClean="0">
                <a:solidFill>
                  <a:srgbClr val="7030A0"/>
                </a:solidFill>
                <a:latin typeface="Times New Roman"/>
              </a:rPr>
              <a:t>blood </a:t>
            </a:r>
            <a:r>
              <a:rPr lang="en-US" sz="2000" dirty="0">
                <a:solidFill>
                  <a:srgbClr val="7030A0"/>
                </a:solidFill>
                <a:latin typeface="Times New Roman"/>
              </a:rPr>
              <a:t>pressure control (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&lt;180/105 </a:t>
            </a:r>
            <a:r>
              <a:rPr lang="en-US" sz="2000" dirty="0">
                <a:solidFill>
                  <a:srgbClr val="7030A0"/>
                </a:solidFill>
                <a:latin typeface="Times New Roman"/>
              </a:rPr>
              <a:t>mm Hg after treatment) and avoiding the use of 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anticoagulant and antiplatelet agents in the first 24 hours</a:t>
            </a:r>
            <a:r>
              <a:rPr lang="en-US" sz="2000" dirty="0">
                <a:solidFill>
                  <a:srgbClr val="7030A0"/>
                </a:solidFill>
                <a:latin typeface="Times New Roman"/>
              </a:rPr>
              <a:t> of treatment</a:t>
            </a:r>
            <a:r>
              <a:rPr lang="en-US" sz="2000" dirty="0" smtClean="0">
                <a:solidFill>
                  <a:srgbClr val="7030A0"/>
                </a:solidFill>
                <a:latin typeface="Times New Roman"/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7030A0"/>
                </a:solidFill>
              </a:rPr>
              <a:t>The occurrence of ICH after IV- </a:t>
            </a:r>
            <a:r>
              <a:rPr lang="en-US" sz="2000" dirty="0" err="1" smtClean="0">
                <a:solidFill>
                  <a:srgbClr val="7030A0"/>
                </a:solidFill>
              </a:rPr>
              <a:t>rtPA</a:t>
            </a:r>
            <a:r>
              <a:rPr lang="en-US" sz="2000" dirty="0" smtClean="0">
                <a:solidFill>
                  <a:srgbClr val="7030A0"/>
                </a:solidFill>
              </a:rPr>
              <a:t> : </a:t>
            </a:r>
            <a:r>
              <a:rPr lang="en-US" sz="2000" dirty="0" err="1" smtClean="0">
                <a:solidFill>
                  <a:srgbClr val="FF0000"/>
                </a:solidFill>
              </a:rPr>
              <a:t>coagulopathy</a:t>
            </a:r>
            <a:r>
              <a:rPr lang="en-US" sz="2000" dirty="0" smtClean="0">
                <a:solidFill>
                  <a:srgbClr val="7030A0"/>
                </a:solidFill>
              </a:rPr>
              <a:t> , disruption of the </a:t>
            </a:r>
            <a:r>
              <a:rPr lang="en-US" sz="2000" dirty="0" smtClean="0">
                <a:solidFill>
                  <a:srgbClr val="FF0000"/>
                </a:solidFill>
              </a:rPr>
              <a:t>BBB</a:t>
            </a:r>
            <a:r>
              <a:rPr lang="en-US" sz="2000" dirty="0" smtClean="0">
                <a:solidFill>
                  <a:srgbClr val="7030A0"/>
                </a:solidFill>
              </a:rPr>
              <a:t> ( formation of oxygen free radicals, activation of </a:t>
            </a:r>
            <a:r>
              <a:rPr lang="en-US" sz="2000" dirty="0" err="1" smtClean="0">
                <a:solidFill>
                  <a:srgbClr val="7030A0"/>
                </a:solidFill>
              </a:rPr>
              <a:t>metalloproteinases</a:t>
            </a:r>
            <a:r>
              <a:rPr lang="en-US" sz="2000" dirty="0" smtClean="0">
                <a:solidFill>
                  <a:srgbClr val="7030A0"/>
                </a:solidFill>
              </a:rPr>
              <a:t> because of ischemia ) , </a:t>
            </a:r>
            <a:r>
              <a:rPr lang="en-US" sz="2000" dirty="0" smtClean="0">
                <a:solidFill>
                  <a:srgbClr val="FF0000"/>
                </a:solidFill>
              </a:rPr>
              <a:t>Reperfusion</a:t>
            </a:r>
            <a:r>
              <a:rPr lang="en-US" sz="2000" dirty="0" smtClean="0">
                <a:solidFill>
                  <a:srgbClr val="7030A0"/>
                </a:solidFill>
              </a:rPr>
              <a:t> after </a:t>
            </a:r>
            <a:r>
              <a:rPr lang="en-US" sz="2000" dirty="0" err="1" smtClean="0">
                <a:solidFill>
                  <a:srgbClr val="7030A0"/>
                </a:solidFill>
              </a:rPr>
              <a:t>thrombolysis</a:t>
            </a:r>
            <a:r>
              <a:rPr lang="en-US" sz="2000" dirty="0" smtClean="0">
                <a:solidFill>
                  <a:srgbClr val="7030A0"/>
                </a:solidFill>
              </a:rPr>
              <a:t> . </a:t>
            </a:r>
          </a:p>
          <a:p>
            <a:pPr algn="just"/>
            <a:endParaRPr lang="en-US" sz="2000" b="0" i="0" u="none" strike="noStrike" baseline="0" dirty="0" smtClean="0">
              <a:solidFill>
                <a:srgbClr val="7030A0"/>
              </a:solidFill>
              <a:latin typeface="Times New Roman"/>
            </a:endParaRPr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Intracerebral  Hemorrhage  (ICH)</a:t>
            </a:r>
            <a:endParaRPr lang="en-US" sz="36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896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Most cases of post-</a:t>
            </a:r>
            <a:r>
              <a:rPr lang="en-US" sz="2000" dirty="0" err="1"/>
              <a:t>rtPA</a:t>
            </a:r>
            <a:r>
              <a:rPr lang="en-US" sz="2000" dirty="0"/>
              <a:t> angioedema begin within </a:t>
            </a:r>
            <a:r>
              <a:rPr lang="en-US" sz="2000" b="1" dirty="0"/>
              <a:t>an hour </a:t>
            </a:r>
            <a:r>
              <a:rPr lang="en-US" sz="2000" dirty="0"/>
              <a:t>of completion of </a:t>
            </a:r>
            <a:r>
              <a:rPr lang="en-US" sz="2000" dirty="0" err="1"/>
              <a:t>rtPA</a:t>
            </a:r>
            <a:r>
              <a:rPr lang="en-US" sz="2000" dirty="0"/>
              <a:t> infusion and </a:t>
            </a:r>
            <a:r>
              <a:rPr lang="en-US" sz="2000" b="1" dirty="0" err="1"/>
              <a:t>hemilingually</a:t>
            </a:r>
            <a:r>
              <a:rPr lang="en-US" sz="2000" dirty="0"/>
              <a:t>, usually </a:t>
            </a:r>
            <a:r>
              <a:rPr lang="en-US" sz="2000" b="1" dirty="0"/>
              <a:t>contralateral</a:t>
            </a:r>
            <a:r>
              <a:rPr lang="en-US" sz="2000" dirty="0"/>
              <a:t> to the area of infarct which may due to </a:t>
            </a:r>
            <a:r>
              <a:rPr lang="en-US" sz="2000" b="1" dirty="0"/>
              <a:t>autonomic</a:t>
            </a:r>
            <a:r>
              <a:rPr lang="en-US" sz="2000" dirty="0"/>
              <a:t> dysfunction </a:t>
            </a:r>
          </a:p>
          <a:p>
            <a:pPr algn="just"/>
            <a:r>
              <a:rPr lang="en-US" sz="2000" dirty="0" smtClean="0"/>
              <a:t>The </a:t>
            </a:r>
            <a:r>
              <a:rPr lang="en-US" sz="2000" dirty="0"/>
              <a:t>main </a:t>
            </a:r>
            <a:r>
              <a:rPr lang="en-US" sz="2000" dirty="0" smtClean="0"/>
              <a:t>risk factors </a:t>
            </a:r>
            <a:r>
              <a:rPr lang="en-US" sz="2000" dirty="0"/>
              <a:t>for developing angioedema </a:t>
            </a:r>
            <a:r>
              <a:rPr lang="en-US" sz="2000" dirty="0" err="1"/>
              <a:t>ofter</a:t>
            </a:r>
            <a:r>
              <a:rPr lang="en-US" sz="2000" dirty="0"/>
              <a:t> </a:t>
            </a:r>
            <a:r>
              <a:rPr lang="en-US" sz="2000" dirty="0" err="1"/>
              <a:t>rtPA</a:t>
            </a:r>
            <a:r>
              <a:rPr lang="en-US" sz="2000" dirty="0"/>
              <a:t> </a:t>
            </a:r>
            <a:r>
              <a:rPr lang="en-US" sz="2000" dirty="0" smtClean="0"/>
              <a:t>administration include </a:t>
            </a:r>
            <a:r>
              <a:rPr lang="en-US" sz="2000" b="1" dirty="0"/>
              <a:t>ACE-inhibitor</a:t>
            </a:r>
            <a:r>
              <a:rPr lang="en-US" sz="2000" dirty="0"/>
              <a:t> use </a:t>
            </a:r>
            <a:r>
              <a:rPr lang="en-US" sz="2000" dirty="0" smtClean="0"/>
              <a:t>(</a:t>
            </a:r>
            <a:r>
              <a:rPr lang="en-US" sz="2000" dirty="0"/>
              <a:t>relative risk </a:t>
            </a:r>
            <a:r>
              <a:rPr lang="en-US" sz="2000" b="1" dirty="0"/>
              <a:t>13.6</a:t>
            </a:r>
            <a:r>
              <a:rPr lang="en-US" sz="2000" dirty="0"/>
              <a:t>) and </a:t>
            </a:r>
            <a:r>
              <a:rPr lang="en-US" sz="2000" dirty="0" smtClean="0"/>
              <a:t>early signs </a:t>
            </a:r>
            <a:r>
              <a:rPr lang="en-US" sz="2000" dirty="0"/>
              <a:t>of infarction in the </a:t>
            </a:r>
            <a:r>
              <a:rPr lang="en-US" sz="2000" b="1" dirty="0" smtClean="0"/>
              <a:t>MCA </a:t>
            </a:r>
            <a:r>
              <a:rPr lang="en-US" sz="2000" dirty="0" smtClean="0"/>
              <a:t>territory  (relative </a:t>
            </a:r>
            <a:r>
              <a:rPr lang="en-US" sz="2000" dirty="0"/>
              <a:t>risk </a:t>
            </a:r>
            <a:r>
              <a:rPr lang="en-US" sz="2000" b="1" dirty="0"/>
              <a:t>6.4</a:t>
            </a:r>
            <a:r>
              <a:rPr lang="en-US" sz="2000" dirty="0" smtClean="0"/>
              <a:t>)</a:t>
            </a:r>
          </a:p>
          <a:p>
            <a:pPr algn="just"/>
            <a:r>
              <a:rPr lang="en-US" sz="2000" dirty="0" smtClean="0"/>
              <a:t>most </a:t>
            </a:r>
            <a:r>
              <a:rPr lang="en-US" sz="2000" dirty="0"/>
              <a:t>cases of </a:t>
            </a:r>
            <a:r>
              <a:rPr lang="en-US" sz="2000" dirty="0" err="1" smtClean="0"/>
              <a:t>rtPA</a:t>
            </a:r>
            <a:r>
              <a:rPr lang="en-US" sz="2000" dirty="0" smtClean="0"/>
              <a:t> associated </a:t>
            </a:r>
            <a:r>
              <a:rPr lang="en-US" sz="2000" dirty="0"/>
              <a:t>angioedema are </a:t>
            </a:r>
            <a:r>
              <a:rPr lang="en-US" sz="2000" b="1" dirty="0"/>
              <a:t>mild</a:t>
            </a:r>
            <a:r>
              <a:rPr lang="en-US" sz="2000" dirty="0"/>
              <a:t> and </a:t>
            </a:r>
            <a:r>
              <a:rPr lang="en-US" sz="2000" b="1" dirty="0" smtClean="0"/>
              <a:t>self-limiting </a:t>
            </a:r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Angioedema </a:t>
            </a:r>
          </a:p>
        </p:txBody>
      </p:sp>
    </p:spTree>
    <p:extLst>
      <p:ext uri="{BB962C8B-B14F-4D97-AF65-F5344CB8AC3E}">
        <p14:creationId xmlns:p14="http://schemas.microsoft.com/office/powerpoint/2010/main" val="39333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792088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Angioedema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8064896" cy="3744416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/>
              <a:t>Angioedema following </a:t>
            </a:r>
            <a:r>
              <a:rPr lang="en-US" dirty="0" err="1"/>
              <a:t>rtPA</a:t>
            </a:r>
            <a:r>
              <a:rPr lang="en-US" dirty="0"/>
              <a:t> infusion is thought to be </a:t>
            </a:r>
            <a:r>
              <a:rPr lang="en-US" b="1" dirty="0">
                <a:solidFill>
                  <a:srgbClr val="7030A0"/>
                </a:solidFill>
              </a:rPr>
              <a:t>bradykinin</a:t>
            </a:r>
          </a:p>
          <a:p>
            <a:pPr algn="just"/>
            <a:r>
              <a:rPr lang="en-US" dirty="0" smtClean="0"/>
              <a:t>      Mediated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 err="1"/>
              <a:t>r</a:t>
            </a:r>
            <a:r>
              <a:rPr lang="en-US" dirty="0" err="1" smtClean="0"/>
              <a:t>tPA</a:t>
            </a:r>
            <a:r>
              <a:rPr lang="en-US" dirty="0" smtClean="0"/>
              <a:t> </a:t>
            </a:r>
            <a:r>
              <a:rPr lang="en-US" dirty="0"/>
              <a:t>generates plasmin, which </a:t>
            </a:r>
            <a:r>
              <a:rPr lang="en-US" dirty="0" smtClean="0"/>
              <a:t>cleaves </a:t>
            </a:r>
            <a:r>
              <a:rPr lang="en-US" b="1" dirty="0" err="1" smtClean="0">
                <a:solidFill>
                  <a:srgbClr val="7030A0"/>
                </a:solidFill>
              </a:rPr>
              <a:t>kininogen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into bradykinin</a:t>
            </a:r>
            <a:r>
              <a:rPr lang="en-US" dirty="0"/>
              <a:t>. Bradykinin is a </a:t>
            </a:r>
            <a:r>
              <a:rPr lang="en-US" b="1" dirty="0">
                <a:solidFill>
                  <a:srgbClr val="7030A0"/>
                </a:solidFill>
              </a:rPr>
              <a:t>vasodilator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smtClean="0"/>
              <a:t>and increases </a:t>
            </a:r>
            <a:r>
              <a:rPr lang="en-US" dirty="0"/>
              <a:t>vascular </a:t>
            </a:r>
            <a:r>
              <a:rPr lang="en-US" b="1" dirty="0">
                <a:solidFill>
                  <a:srgbClr val="7030A0"/>
                </a:solidFill>
              </a:rPr>
              <a:t>permeability</a:t>
            </a:r>
            <a:r>
              <a:rPr lang="en-US" dirty="0"/>
              <a:t>, allowing fluid to move </a:t>
            </a:r>
            <a:r>
              <a:rPr lang="en-US" dirty="0" smtClean="0"/>
              <a:t>into interstitial tissues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/>
              <a:t>When angioedema is caused by bradykinin, treatment </a:t>
            </a:r>
            <a:r>
              <a:rPr lang="en-US" dirty="0" smtClean="0"/>
              <a:t>with </a:t>
            </a:r>
            <a:r>
              <a:rPr lang="en-US" b="1" dirty="0" smtClean="0">
                <a:solidFill>
                  <a:srgbClr val="7030A0"/>
                </a:solidFill>
              </a:rPr>
              <a:t>antihistamines</a:t>
            </a:r>
            <a:r>
              <a:rPr lang="en-US" dirty="0">
                <a:solidFill>
                  <a:srgbClr val="7030A0"/>
                </a:solidFill>
              </a:rPr>
              <a:t>, </a:t>
            </a:r>
            <a:r>
              <a:rPr lang="en-US" b="1" dirty="0">
                <a:solidFill>
                  <a:srgbClr val="7030A0"/>
                </a:solidFill>
              </a:rPr>
              <a:t>corticosteroids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rgbClr val="7030A0"/>
                </a:solidFill>
              </a:rPr>
              <a:t>epinephrine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is </a:t>
            </a:r>
            <a:r>
              <a:rPr lang="en-US" dirty="0" smtClean="0"/>
              <a:t>generally ineffective </a:t>
            </a:r>
            <a:r>
              <a:rPr lang="en-US" dirty="0"/>
              <a:t>and is not recommended . However, initial </a:t>
            </a:r>
            <a:r>
              <a:rPr lang="en-US" dirty="0" smtClean="0"/>
              <a:t>and maintenance </a:t>
            </a:r>
            <a:r>
              <a:rPr lang="en-US" dirty="0"/>
              <a:t>doses of these medications are often </a:t>
            </a:r>
            <a:r>
              <a:rPr lang="en-US" dirty="0" smtClean="0"/>
              <a:t>administered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/>
              <a:t>Many cases will resolve with </a:t>
            </a:r>
            <a:r>
              <a:rPr lang="en-US" b="1" dirty="0">
                <a:solidFill>
                  <a:srgbClr val="7030A0"/>
                </a:solidFill>
              </a:rPr>
              <a:t>only supportive </a:t>
            </a:r>
            <a:r>
              <a:rPr lang="en-US" b="1" dirty="0" smtClean="0">
                <a:solidFill>
                  <a:srgbClr val="7030A0"/>
                </a:solidFill>
              </a:rPr>
              <a:t>care </a:t>
            </a:r>
            <a:endParaRPr lang="en-US" b="1" dirty="0">
              <a:solidFill>
                <a:srgbClr val="7030A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86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000" b="1" dirty="0" smtClean="0"/>
              <a:t>FFP</a:t>
            </a:r>
            <a:endParaRPr lang="en-US" sz="2000" dirty="0"/>
          </a:p>
          <a:p>
            <a:pPr algn="just"/>
            <a:r>
              <a:rPr lang="en-US" sz="2000" b="1" dirty="0" err="1" smtClean="0"/>
              <a:t>Icatibant</a:t>
            </a:r>
            <a:r>
              <a:rPr lang="en-US" sz="2000" dirty="0" smtClean="0"/>
              <a:t> </a:t>
            </a:r>
            <a:r>
              <a:rPr lang="en-US" sz="2000" dirty="0"/>
              <a:t>(a bradykinin B2 receptor </a:t>
            </a:r>
            <a:r>
              <a:rPr lang="en-US" sz="2000" dirty="0" smtClean="0"/>
              <a:t>antagonist)</a:t>
            </a:r>
          </a:p>
          <a:p>
            <a:pPr algn="just"/>
            <a:r>
              <a:rPr lang="en-US" sz="2000" b="1" dirty="0" err="1" smtClean="0"/>
              <a:t>Ecallantide</a:t>
            </a:r>
            <a:r>
              <a:rPr lang="en-US" sz="2000" dirty="0" smtClean="0"/>
              <a:t> </a:t>
            </a:r>
            <a:r>
              <a:rPr lang="en-US" sz="2000" dirty="0"/>
              <a:t>(a recombinant protein that </a:t>
            </a:r>
            <a:r>
              <a:rPr lang="en-US" sz="2000" dirty="0" smtClean="0"/>
              <a:t>inhibits </a:t>
            </a:r>
            <a:r>
              <a:rPr lang="en-US" sz="2000" dirty="0" err="1" smtClean="0"/>
              <a:t>Kallikrein</a:t>
            </a:r>
            <a:r>
              <a:rPr lang="en-US" sz="2000" dirty="0"/>
              <a:t>) have been used in ACE-inhibitor induced </a:t>
            </a:r>
            <a:r>
              <a:rPr lang="en-US" sz="2000" dirty="0" smtClean="0"/>
              <a:t>angioedema and </a:t>
            </a:r>
            <a:r>
              <a:rPr lang="en-US" sz="2000" dirty="0"/>
              <a:t>may be helpful in </a:t>
            </a:r>
            <a:r>
              <a:rPr lang="en-US" sz="2000" dirty="0" err="1"/>
              <a:t>rtPA</a:t>
            </a:r>
            <a:r>
              <a:rPr lang="en-US" sz="2000" dirty="0"/>
              <a:t> associated angioedema </a:t>
            </a:r>
            <a:r>
              <a:rPr lang="en-US" sz="2000" dirty="0" smtClean="0"/>
              <a:t>given that </a:t>
            </a:r>
            <a:r>
              <a:rPr lang="en-US" sz="2000" dirty="0"/>
              <a:t>both processes are bradykinin </a:t>
            </a:r>
            <a:r>
              <a:rPr lang="en-US" sz="2000" dirty="0" smtClean="0"/>
              <a:t>mediated</a:t>
            </a:r>
          </a:p>
          <a:p>
            <a:pPr algn="just"/>
            <a:r>
              <a:rPr lang="en-US" sz="2000" dirty="0" smtClean="0"/>
              <a:t>Because administration </a:t>
            </a:r>
            <a:r>
              <a:rPr lang="en-US" sz="2000" dirty="0"/>
              <a:t>of </a:t>
            </a:r>
            <a:r>
              <a:rPr lang="en-US" sz="2000" dirty="0" err="1"/>
              <a:t>rtPA</a:t>
            </a:r>
            <a:r>
              <a:rPr lang="en-US" sz="2000" dirty="0"/>
              <a:t> activates the complement cascade, </a:t>
            </a:r>
            <a:r>
              <a:rPr lang="en-US" sz="2000" b="1" dirty="0" smtClean="0"/>
              <a:t>C1-esterase </a:t>
            </a:r>
            <a:r>
              <a:rPr lang="en-US" sz="2000" b="1" dirty="0"/>
              <a:t>inhibitor</a:t>
            </a:r>
            <a:r>
              <a:rPr lang="en-US" sz="2000" dirty="0"/>
              <a:t> may improve angioedema associated </a:t>
            </a:r>
            <a:r>
              <a:rPr lang="en-US" sz="2000" dirty="0" smtClean="0"/>
              <a:t>with </a:t>
            </a:r>
            <a:r>
              <a:rPr lang="en-US" sz="2000" dirty="0" err="1" smtClean="0"/>
              <a:t>rtPA</a:t>
            </a:r>
            <a:r>
              <a:rPr lang="en-US" sz="2000" dirty="0" smtClean="0"/>
              <a:t> </a:t>
            </a:r>
            <a:r>
              <a:rPr lang="en-US" sz="2000" dirty="0"/>
              <a:t>administration and allow avoidance of airway </a:t>
            </a:r>
            <a:r>
              <a:rPr lang="en-US" sz="2000" dirty="0" smtClean="0"/>
              <a:t>maneuvers</a:t>
            </a:r>
          </a:p>
          <a:p>
            <a:pPr algn="just"/>
            <a:r>
              <a:rPr lang="en-US" sz="2000" b="1" dirty="0"/>
              <a:t>intubation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</a:t>
            </a:r>
            <a:endParaRPr lang="en-US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610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253829"/>
          </a:xfrm>
        </p:spPr>
      </p:pic>
    </p:spTree>
    <p:extLst>
      <p:ext uri="{BB962C8B-B14F-4D97-AF65-F5344CB8AC3E}">
        <p14:creationId xmlns:p14="http://schemas.microsoft.com/office/powerpoint/2010/main" val="28873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45638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Clinical deterioration may </a:t>
            </a:r>
            <a:r>
              <a:rPr lang="en-US" sz="2000" dirty="0" smtClean="0">
                <a:solidFill>
                  <a:srgbClr val="FF0000"/>
                </a:solidFill>
              </a:rPr>
              <a:t>not occur at the onset </a:t>
            </a:r>
            <a:r>
              <a:rPr lang="en-US" sz="2000" dirty="0" smtClean="0"/>
              <a:t>of thrombolysis-related ICH because the hemorrhage typically starts in infarcted brain tissue .</a:t>
            </a:r>
          </a:p>
          <a:p>
            <a:endParaRPr lang="en-US" sz="2000" dirty="0" smtClean="0"/>
          </a:p>
          <a:p>
            <a:r>
              <a:rPr lang="en-US" sz="2000" dirty="0" smtClean="0"/>
              <a:t>The new symptoms may be </a:t>
            </a:r>
            <a:r>
              <a:rPr lang="en-US" sz="2000" dirty="0" smtClean="0">
                <a:solidFill>
                  <a:srgbClr val="FF0000"/>
                </a:solidFill>
              </a:rPr>
              <a:t>detected several hours later </a:t>
            </a:r>
            <a:r>
              <a:rPr lang="en-US" sz="2000" dirty="0" smtClean="0"/>
              <a:t>and are attributable to symptomatic mass effect or increased ICP 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endParaRPr lang="fa-IR" sz="2000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772816"/>
            <a:ext cx="8352927" cy="4353347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Intravenous </a:t>
            </a:r>
            <a:r>
              <a:rPr lang="en-US" sz="2000" dirty="0" err="1" smtClean="0"/>
              <a:t>rtPA</a:t>
            </a:r>
            <a:r>
              <a:rPr lang="en-US" sz="2000" dirty="0" smtClean="0"/>
              <a:t> produces local </a:t>
            </a:r>
            <a:r>
              <a:rPr lang="en-US" sz="2000" dirty="0" err="1" smtClean="0"/>
              <a:t>thrombolysis</a:t>
            </a:r>
            <a:r>
              <a:rPr lang="en-US" sz="2000" dirty="0" smtClean="0"/>
              <a:t> by </a:t>
            </a:r>
            <a:r>
              <a:rPr lang="en-US" sz="2000" dirty="0" smtClean="0">
                <a:solidFill>
                  <a:srgbClr val="FF0000"/>
                </a:solidFill>
              </a:rPr>
              <a:t>converting</a:t>
            </a:r>
            <a:r>
              <a:rPr lang="en-US" sz="2000" b="1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plasminogen</a:t>
            </a:r>
            <a:r>
              <a:rPr lang="en-US" sz="2000" b="1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into</a:t>
            </a:r>
            <a:r>
              <a:rPr lang="en-US" sz="2000" b="1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plasmin</a:t>
            </a:r>
            <a:r>
              <a:rPr lang="en-US" sz="2000" dirty="0" smtClean="0"/>
              <a:t>, which in turn degrades fibrin into fibrin split products. </a:t>
            </a:r>
          </a:p>
          <a:p>
            <a:r>
              <a:rPr lang="en-US" sz="2000" dirty="0" err="1" smtClean="0"/>
              <a:t>rtPA</a:t>
            </a:r>
            <a:r>
              <a:rPr lang="en-US" sz="2000" dirty="0" smtClean="0"/>
              <a:t> is </a:t>
            </a:r>
            <a:r>
              <a:rPr lang="en-US" sz="2000" dirty="0" smtClean="0">
                <a:solidFill>
                  <a:srgbClr val="FF0000"/>
                </a:solidFill>
              </a:rPr>
              <a:t>short acting</a:t>
            </a:r>
            <a:r>
              <a:rPr lang="en-US" sz="2000" dirty="0" smtClean="0"/>
              <a:t>, with more than </a:t>
            </a:r>
            <a:r>
              <a:rPr lang="en-US" sz="2000" dirty="0" smtClean="0">
                <a:solidFill>
                  <a:srgbClr val="FF0000"/>
                </a:solidFill>
              </a:rPr>
              <a:t>50% </a:t>
            </a:r>
            <a:r>
              <a:rPr lang="en-US" sz="2000" dirty="0" smtClean="0"/>
              <a:t>cleared </a:t>
            </a:r>
            <a:r>
              <a:rPr lang="en-US" sz="2000" dirty="0" smtClean="0">
                <a:solidFill>
                  <a:srgbClr val="FF0000"/>
                </a:solidFill>
              </a:rPr>
              <a:t>5 min </a:t>
            </a:r>
            <a:r>
              <a:rPr lang="en-US" sz="2000" dirty="0" smtClean="0"/>
              <a:t>after cessation of the infusion and approximately </a:t>
            </a:r>
            <a:r>
              <a:rPr lang="en-US" sz="2000" dirty="0" smtClean="0">
                <a:solidFill>
                  <a:srgbClr val="FF0000"/>
                </a:solidFill>
              </a:rPr>
              <a:t>80% </a:t>
            </a:r>
            <a:r>
              <a:rPr lang="en-US" sz="2000" dirty="0" smtClean="0"/>
              <a:t>cleared after </a:t>
            </a:r>
            <a:r>
              <a:rPr lang="en-US" sz="2000" dirty="0" smtClean="0">
                <a:solidFill>
                  <a:srgbClr val="FF0000"/>
                </a:solidFill>
              </a:rPr>
              <a:t>10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min </a:t>
            </a:r>
            <a:r>
              <a:rPr lang="en-US" sz="2000" dirty="0" smtClean="0"/>
              <a:t>. </a:t>
            </a:r>
          </a:p>
          <a:p>
            <a:r>
              <a:rPr lang="en-US" sz="2000" dirty="0" smtClean="0"/>
              <a:t>Clearance of </a:t>
            </a:r>
            <a:r>
              <a:rPr lang="en-US" sz="2000" dirty="0" err="1" smtClean="0"/>
              <a:t>rtPA</a:t>
            </a:r>
            <a:r>
              <a:rPr lang="en-US" sz="2000" dirty="0" smtClean="0"/>
              <a:t> is primarily through the </a:t>
            </a:r>
            <a:r>
              <a:rPr lang="en-US" sz="2000" b="1" dirty="0" smtClean="0"/>
              <a:t>liver</a:t>
            </a:r>
            <a:r>
              <a:rPr lang="en-US" sz="2000" dirty="0" smtClean="0"/>
              <a:t>, and it is excreted in the </a:t>
            </a:r>
            <a:r>
              <a:rPr lang="en-US" sz="2000" b="1" dirty="0" smtClean="0"/>
              <a:t>urine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Prolongation of the </a:t>
            </a:r>
            <a:r>
              <a:rPr lang="en-US" sz="2000" dirty="0" smtClean="0">
                <a:solidFill>
                  <a:srgbClr val="FF0000"/>
                </a:solidFill>
              </a:rPr>
              <a:t>PT</a:t>
            </a:r>
            <a:r>
              <a:rPr lang="en-US" sz="2000" dirty="0" smtClean="0"/>
              <a:t> and </a:t>
            </a:r>
            <a:r>
              <a:rPr lang="en-US" sz="2000" dirty="0" smtClean="0">
                <a:solidFill>
                  <a:srgbClr val="FF0000"/>
                </a:solidFill>
              </a:rPr>
              <a:t>PTT</a:t>
            </a:r>
            <a:r>
              <a:rPr lang="en-US" sz="2000" dirty="0" smtClean="0"/>
              <a:t> as well as a reduction in </a:t>
            </a:r>
            <a:r>
              <a:rPr lang="en-US" sz="2000" dirty="0" smtClean="0">
                <a:solidFill>
                  <a:srgbClr val="FF0000"/>
                </a:solidFill>
              </a:rPr>
              <a:t>fibrinogen</a:t>
            </a:r>
            <a:r>
              <a:rPr lang="en-US" sz="2000" dirty="0" smtClean="0"/>
              <a:t> levels, which may last </a:t>
            </a:r>
            <a:r>
              <a:rPr lang="en-US" sz="2000" dirty="0" smtClean="0">
                <a:solidFill>
                  <a:srgbClr val="FF0000"/>
                </a:solidFill>
              </a:rPr>
              <a:t>24 hours </a:t>
            </a:r>
            <a:r>
              <a:rPr lang="en-US" sz="2000" dirty="0" smtClean="0"/>
              <a:t>or more from the infusion time.</a:t>
            </a:r>
          </a:p>
          <a:p>
            <a:r>
              <a:rPr lang="en-US" sz="2000" dirty="0" smtClean="0"/>
              <a:t>Among the coagulation profile components, the </a:t>
            </a:r>
            <a:r>
              <a:rPr lang="en-US" sz="2000" b="1" dirty="0" smtClean="0">
                <a:solidFill>
                  <a:srgbClr val="FF0000"/>
                </a:solidFill>
              </a:rPr>
              <a:t>degree of reduction in fibrinogen </a:t>
            </a:r>
            <a:r>
              <a:rPr lang="en-US" sz="2000" dirty="0" smtClean="0"/>
              <a:t>may best correlate with the degree of </a:t>
            </a:r>
            <a:r>
              <a:rPr lang="en-US" sz="2000" dirty="0" err="1" smtClean="0"/>
              <a:t>thrombolysis</a:t>
            </a:r>
            <a:r>
              <a:rPr lang="en-US" sz="2000" dirty="0" smtClean="0"/>
              <a:t> and hemorrhage risk .</a:t>
            </a:r>
          </a:p>
          <a:p>
            <a:r>
              <a:rPr lang="en-US" sz="2000" dirty="0" smtClean="0"/>
              <a:t>The occurrence of ICH appears to be higher when there is a reduction in fibrinogen by </a:t>
            </a:r>
            <a:r>
              <a:rPr lang="en-US" sz="2000" dirty="0" smtClean="0">
                <a:solidFill>
                  <a:srgbClr val="FF0000"/>
                </a:solidFill>
              </a:rPr>
              <a:t>more than 200 mg/</a:t>
            </a:r>
            <a:r>
              <a:rPr lang="en-US" sz="2000" dirty="0" err="1" smtClean="0">
                <a:solidFill>
                  <a:srgbClr val="FF0000"/>
                </a:solidFill>
              </a:rPr>
              <a:t>dL</a:t>
            </a:r>
            <a:r>
              <a:rPr lang="en-US" sz="2000" dirty="0" smtClean="0">
                <a:solidFill>
                  <a:srgbClr val="FF0000"/>
                </a:solidFill>
              </a:rPr>
              <a:t> 6 hours </a:t>
            </a:r>
            <a:r>
              <a:rPr lang="en-US" sz="2000" dirty="0" smtClean="0"/>
              <a:t>after treatment .</a:t>
            </a:r>
          </a:p>
          <a:p>
            <a:r>
              <a:rPr lang="en-US" sz="2000" dirty="0" err="1" smtClean="0"/>
              <a:t>rtPA</a:t>
            </a:r>
            <a:r>
              <a:rPr lang="en-US" sz="2000" dirty="0" smtClean="0"/>
              <a:t> dose of </a:t>
            </a:r>
            <a:r>
              <a:rPr lang="en-US" sz="2000" b="1" dirty="0" smtClean="0"/>
              <a:t>0.9 mg/kg (maximum dose, 90 mg) </a:t>
            </a:r>
            <a:r>
              <a:rPr lang="en-US" sz="2000" dirty="0" smtClean="0"/>
              <a:t>is safe .</a:t>
            </a:r>
            <a:endParaRPr lang="fa-IR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rtPA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Mechanism of Action</a:t>
            </a:r>
            <a:endParaRPr lang="fa-IR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24847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 smtClean="0"/>
              <a:t>The recommended management in the AHA/ASA acute treatment guidelines includes replacement of </a:t>
            </a:r>
            <a:r>
              <a:rPr lang="en-US" sz="2000" b="1" dirty="0" smtClean="0">
                <a:solidFill>
                  <a:srgbClr val="FF0000"/>
                </a:solidFill>
              </a:rPr>
              <a:t>coagulation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factors and platelets </a:t>
            </a:r>
            <a:r>
              <a:rPr lang="en-US" sz="2000" dirty="0" smtClean="0"/>
              <a:t>. </a:t>
            </a:r>
          </a:p>
          <a:p>
            <a:pPr algn="just"/>
            <a:r>
              <a:rPr lang="en-US" sz="2000" dirty="0" smtClean="0"/>
              <a:t>The paucity of </a:t>
            </a:r>
            <a:r>
              <a:rPr lang="en-US" sz="2000" dirty="0" smtClean="0">
                <a:solidFill>
                  <a:srgbClr val="FF0000"/>
                </a:solidFill>
              </a:rPr>
              <a:t>data</a:t>
            </a:r>
            <a:r>
              <a:rPr lang="en-US" sz="2000" dirty="0" smtClean="0"/>
              <a:t> on how to treat ICH has led to substantial variability in the treatment algorithm used .</a:t>
            </a:r>
          </a:p>
          <a:p>
            <a:pPr algn="just"/>
            <a:r>
              <a:rPr lang="en-US" sz="2000" dirty="0" smtClean="0"/>
              <a:t>approximately </a:t>
            </a:r>
            <a:r>
              <a:rPr lang="en-US" sz="2000" b="1" dirty="0" smtClean="0">
                <a:solidFill>
                  <a:srgbClr val="FF0000"/>
                </a:solidFill>
              </a:rPr>
              <a:t>40% </a:t>
            </a:r>
            <a:r>
              <a:rPr lang="en-US" sz="2000" dirty="0" smtClean="0"/>
              <a:t>of the patients with ICH had continued bleeding .</a:t>
            </a: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</a:rPr>
              <a:t>Immediate surgical</a:t>
            </a:r>
            <a:r>
              <a:rPr lang="en-US" sz="2000" dirty="0" smtClean="0"/>
              <a:t> treatment is usually avoided in ICH because of the high perioperative risk associated with intravenous </a:t>
            </a:r>
            <a:r>
              <a:rPr lang="en-US" sz="2000" dirty="0" err="1" smtClean="0"/>
              <a:t>rtPA</a:t>
            </a:r>
            <a:r>
              <a:rPr lang="en-US" sz="2000" dirty="0" smtClean="0"/>
              <a:t>-related coagulopathy . </a:t>
            </a:r>
          </a:p>
          <a:p>
            <a:pPr algn="just"/>
            <a:r>
              <a:rPr lang="en-US" sz="2000" dirty="0"/>
              <a:t>The </a:t>
            </a:r>
            <a:r>
              <a:rPr lang="en-US" sz="2000" dirty="0">
                <a:solidFill>
                  <a:srgbClr val="FF0000"/>
                </a:solidFill>
              </a:rPr>
              <a:t>lack of consensus</a:t>
            </a:r>
            <a:r>
              <a:rPr lang="en-US" sz="2000" dirty="0"/>
              <a:t> on how to manage </a:t>
            </a:r>
            <a:r>
              <a:rPr lang="en-US" sz="2000" dirty="0" smtClean="0"/>
              <a:t>ICH </a:t>
            </a:r>
            <a:r>
              <a:rPr lang="en-US" sz="2000" dirty="0"/>
              <a:t>as well as continued poor outcomes pose important challenges in clinical research on acute </a:t>
            </a:r>
            <a:r>
              <a:rPr lang="en-US" sz="2000" dirty="0" smtClean="0"/>
              <a:t>stroke .</a:t>
            </a:r>
          </a:p>
          <a:p>
            <a:pPr algn="just"/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1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67240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Proposed treatments to prevent hematoma expansion and neurologic worsening in symptomatic ICH include  : 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vitamin K</a:t>
            </a:r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FFP</a:t>
            </a:r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Cryoprecipitate</a:t>
            </a:r>
          </a:p>
          <a:p>
            <a:r>
              <a:rPr lang="en-US" sz="2000" dirty="0" err="1" smtClean="0">
                <a:solidFill>
                  <a:srgbClr val="FF0000"/>
                </a:solidFill>
              </a:rPr>
              <a:t>prothrombin</a:t>
            </a:r>
            <a:r>
              <a:rPr lang="en-US" sz="2000" dirty="0" smtClean="0">
                <a:solidFill>
                  <a:srgbClr val="FF0000"/>
                </a:solidFill>
              </a:rPr>
              <a:t> complex concentrates ( PCC )</a:t>
            </a:r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platelet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transfusions</a:t>
            </a:r>
            <a:endParaRPr lang="en-US" sz="2000" dirty="0" smtClean="0"/>
          </a:p>
          <a:p>
            <a:r>
              <a:rPr lang="el-GR" sz="2000" dirty="0" smtClean="0">
                <a:solidFill>
                  <a:srgbClr val="FF0000"/>
                </a:solidFill>
              </a:rPr>
              <a:t>ε-</a:t>
            </a:r>
            <a:r>
              <a:rPr lang="en-US" sz="2000" dirty="0" err="1" smtClean="0">
                <a:solidFill>
                  <a:srgbClr val="FF0000"/>
                </a:solidFill>
              </a:rPr>
              <a:t>aminocaproic</a:t>
            </a:r>
            <a:r>
              <a:rPr lang="en-US" sz="2000" dirty="0" smtClean="0">
                <a:solidFill>
                  <a:srgbClr val="FF0000"/>
                </a:solidFill>
              </a:rPr>
              <a:t> acid  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Recombinant </a:t>
            </a:r>
            <a:r>
              <a:rPr lang="en-US" sz="2000" dirty="0" err="1" smtClean="0">
                <a:solidFill>
                  <a:srgbClr val="FF0000"/>
                </a:solidFill>
              </a:rPr>
              <a:t>VIIa</a:t>
            </a:r>
            <a:r>
              <a:rPr lang="en-US" sz="2000" dirty="0" smtClean="0">
                <a:solidFill>
                  <a:srgbClr val="FF0000"/>
                </a:solidFill>
              </a:rPr>
              <a:t> factor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endParaRPr lang="fa-IR" sz="2000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000" i="1" dirty="0" smtClean="0">
                <a:solidFill>
                  <a:srgbClr val="FFFF00"/>
                </a:solidFill>
                <a:cs typeface="Arabic Transparent" pitchFamily="2" charset="-78"/>
              </a:rPr>
              <a:t/>
            </a:r>
            <a:br>
              <a:rPr lang="fa-IR" sz="2000" i="1" dirty="0" smtClean="0">
                <a:solidFill>
                  <a:srgbClr val="FFFF00"/>
                </a:solidFill>
                <a:cs typeface="Arabic Transparent" pitchFamily="2" charset="-78"/>
              </a:rPr>
            </a:br>
            <a:r>
              <a:rPr lang="en-US" sz="2000" i="1" dirty="0" smtClean="0">
                <a:solidFill>
                  <a:srgbClr val="FFFF00"/>
                </a:solidFill>
                <a:cs typeface="Arabic Transparent" pitchFamily="2" charset="-78"/>
              </a:rPr>
              <a:t>Coagulation and </a:t>
            </a:r>
            <a:r>
              <a:rPr lang="en-US" sz="2000" i="1" dirty="0" err="1" smtClean="0">
                <a:solidFill>
                  <a:srgbClr val="FFFF00"/>
                </a:solidFill>
                <a:cs typeface="Arabic Transparent" pitchFamily="2" charset="-78"/>
              </a:rPr>
              <a:t>Fibrinolytic</a:t>
            </a:r>
            <a:r>
              <a:rPr lang="en-US" sz="2000" i="1" dirty="0" smtClean="0">
                <a:solidFill>
                  <a:srgbClr val="FFFF00"/>
                </a:solidFill>
                <a:cs typeface="Arabic Transparent" pitchFamily="2" charset="-78"/>
              </a:rPr>
              <a:t> Pathways Showing the Mode of Action of Symptomatic ICH Treatment</a:t>
            </a:r>
            <a:endParaRPr lang="fa-IR" sz="2000" i="1" dirty="0">
              <a:solidFill>
                <a:srgbClr val="FFFF00"/>
              </a:solidFill>
              <a:cs typeface="Arabic Transparent" pitchFamily="2" charset="-78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640960" cy="4425355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90" y="188640"/>
            <a:ext cx="8764198" cy="597908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4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FFP refers to the plasma collected from blood donors and frozen at −18°C .</a:t>
            </a:r>
          </a:p>
          <a:p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FFP has to be administered 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slowly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large intravenous volumes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to prevent volume overload and other transfusion-related reactions which 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increases the time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for this treatment .</a:t>
            </a:r>
          </a:p>
          <a:p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FFP takes a median of </a:t>
            </a:r>
            <a:r>
              <a:rPr lang="en-US" sz="2000" b="1" dirty="0" smtClean="0">
                <a:solidFill>
                  <a:srgbClr val="FF0000"/>
                </a:solidFill>
              </a:rPr>
              <a:t>30 hours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to return the INR to within the reference range .</a:t>
            </a:r>
          </a:p>
          <a:p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fa-IR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Fresh Frozen Plasma ( FFP )</a:t>
            </a:r>
            <a:endParaRPr lang="fa-IR" sz="2800" i="1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613</TotalTime>
  <Words>1524</Words>
  <Application>Microsoft Office PowerPoint</Application>
  <PresentationFormat>On-screen Show (4:3)</PresentationFormat>
  <Paragraphs>115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Waveform</vt:lpstr>
      <vt:lpstr>Side effects of Recombinant Tissue Plasminogen Activator  (rtPA)</vt:lpstr>
      <vt:lpstr>Intracerebral  Hemorrhage  (ICH)</vt:lpstr>
      <vt:lpstr>PowerPoint Presentation</vt:lpstr>
      <vt:lpstr>rtPA Mechanism of Action</vt:lpstr>
      <vt:lpstr>PowerPoint Presentation</vt:lpstr>
      <vt:lpstr>PowerPoint Presentation</vt:lpstr>
      <vt:lpstr> Coagulation and Fibrinolytic Pathways Showing the Mode of Action of Symptomatic ICH Treatment</vt:lpstr>
      <vt:lpstr>PowerPoint Presentation</vt:lpstr>
      <vt:lpstr>Fresh Frozen Plasma ( FFP )</vt:lpstr>
      <vt:lpstr>Vitamin K</vt:lpstr>
      <vt:lpstr>Prothrombin Complex Concentrates (PCC) </vt:lpstr>
      <vt:lpstr>ε-Aminocaproic Acid</vt:lpstr>
      <vt:lpstr>Recombinant Factor VIIa</vt:lpstr>
      <vt:lpstr>Cryoprecipitate</vt:lpstr>
      <vt:lpstr>Platelet Transfusion</vt:lpstr>
      <vt:lpstr>PowerPoint Presentation</vt:lpstr>
      <vt:lpstr>Surgical Treatment</vt:lpstr>
      <vt:lpstr>Conclusion</vt:lpstr>
      <vt:lpstr>Angioedema after Thrombolysis</vt:lpstr>
      <vt:lpstr>Angioedema </vt:lpstr>
      <vt:lpstr>Angioedema </vt:lpstr>
      <vt:lpstr>Treatment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FARDIN</dc:creator>
  <cp:lastModifiedBy>MODIRIAT</cp:lastModifiedBy>
  <cp:revision>50</cp:revision>
  <dcterms:created xsi:type="dcterms:W3CDTF">2020-07-17T17:27:58Z</dcterms:created>
  <dcterms:modified xsi:type="dcterms:W3CDTF">2020-08-01T03:58:42Z</dcterms:modified>
</cp:coreProperties>
</file>